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256" r:id="rId2"/>
    <p:sldId id="264" r:id="rId3"/>
    <p:sldId id="261" r:id="rId4"/>
    <p:sldId id="262" r:id="rId5"/>
    <p:sldId id="263" r:id="rId6"/>
    <p:sldId id="257" r:id="rId7"/>
    <p:sldId id="260" r:id="rId8"/>
    <p:sldId id="258" r:id="rId9"/>
    <p:sldId id="259" r:id="rId10"/>
    <p:sldId id="265" r:id="rId11"/>
    <p:sldId id="266" r:id="rId12"/>
    <p:sldId id="267" r:id="rId13"/>
    <p:sldId id="268" r:id="rId14"/>
    <p:sldId id="269" r:id="rId15"/>
    <p:sldId id="270" r:id="rId16"/>
    <p:sldId id="271" r:id="rId17"/>
    <p:sldId id="275" r:id="rId18"/>
    <p:sldId id="278" r:id="rId19"/>
    <p:sldId id="274" r:id="rId20"/>
    <p:sldId id="276"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385"/>
    <p:restoredTop sz="94777"/>
  </p:normalViewPr>
  <p:slideViewPr>
    <p:cSldViewPr snapToGrid="0">
      <p:cViewPr>
        <p:scale>
          <a:sx n="130" d="100"/>
          <a:sy n="130" d="100"/>
        </p:scale>
        <p:origin x="-28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71BB7B-4345-3C47-88CB-881647CB691A}" type="datetimeFigureOut">
              <a:rPr lang="en-US" smtClean="0"/>
              <a:t>11/25/24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D266EA-65C4-DF49-A838-14025FA47C17}" type="slidenum">
              <a:rPr lang="en-US" smtClean="0"/>
              <a:t>‹#›</a:t>
            </a:fld>
            <a:endParaRPr lang="en-US"/>
          </a:p>
        </p:txBody>
      </p:sp>
    </p:spTree>
    <p:extLst>
      <p:ext uri="{BB962C8B-B14F-4D97-AF65-F5344CB8AC3E}">
        <p14:creationId xmlns:p14="http://schemas.microsoft.com/office/powerpoint/2010/main" val="3170497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D266EA-65C4-DF49-A838-14025FA47C17}" type="slidenum">
              <a:rPr lang="en-US" smtClean="0"/>
              <a:t>3</a:t>
            </a:fld>
            <a:endParaRPr lang="en-US"/>
          </a:p>
        </p:txBody>
      </p:sp>
    </p:spTree>
    <p:extLst>
      <p:ext uri="{BB962C8B-B14F-4D97-AF65-F5344CB8AC3E}">
        <p14:creationId xmlns:p14="http://schemas.microsoft.com/office/powerpoint/2010/main" val="1389295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3CDA17-D7A9-BB44-0098-C58C2A742E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EC60F5-0CB4-37C5-81DE-13EFCEBC8B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01C2F5-C7C4-B82A-04C2-2A2D125453B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555EA90-57A7-F18D-5C5D-C063DC44EF15}"/>
              </a:ext>
            </a:extLst>
          </p:cNvPr>
          <p:cNvSpPr>
            <a:spLocks noGrp="1"/>
          </p:cNvSpPr>
          <p:nvPr>
            <p:ph type="sldNum" sz="quarter" idx="5"/>
          </p:nvPr>
        </p:nvSpPr>
        <p:spPr/>
        <p:txBody>
          <a:bodyPr/>
          <a:lstStyle/>
          <a:p>
            <a:fld id="{42D266EA-65C4-DF49-A838-14025FA47C17}" type="slidenum">
              <a:rPr lang="en-US" smtClean="0"/>
              <a:t>4</a:t>
            </a:fld>
            <a:endParaRPr lang="en-US"/>
          </a:p>
        </p:txBody>
      </p:sp>
    </p:spTree>
    <p:extLst>
      <p:ext uri="{BB962C8B-B14F-4D97-AF65-F5344CB8AC3E}">
        <p14:creationId xmlns:p14="http://schemas.microsoft.com/office/powerpoint/2010/main" val="5393591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AC433D-DF43-4FFF-8397-D69A3D53217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F87F4E-07E8-CF5A-9F31-74517B2432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9A9A20-B773-3B05-41E4-EBDC495F421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2DA15CF-94D4-E686-5DA6-D0E58E59DA31}"/>
              </a:ext>
            </a:extLst>
          </p:cNvPr>
          <p:cNvSpPr>
            <a:spLocks noGrp="1"/>
          </p:cNvSpPr>
          <p:nvPr>
            <p:ph type="sldNum" sz="quarter" idx="5"/>
          </p:nvPr>
        </p:nvSpPr>
        <p:spPr/>
        <p:txBody>
          <a:bodyPr/>
          <a:lstStyle/>
          <a:p>
            <a:fld id="{42D266EA-65C4-DF49-A838-14025FA47C17}" type="slidenum">
              <a:rPr lang="en-US" smtClean="0"/>
              <a:t>5</a:t>
            </a:fld>
            <a:endParaRPr lang="en-US"/>
          </a:p>
        </p:txBody>
      </p:sp>
    </p:spTree>
    <p:extLst>
      <p:ext uri="{BB962C8B-B14F-4D97-AF65-F5344CB8AC3E}">
        <p14:creationId xmlns:p14="http://schemas.microsoft.com/office/powerpoint/2010/main" val="1940502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D266EA-65C4-DF49-A838-14025FA47C17}" type="slidenum">
              <a:rPr lang="en-US" smtClean="0"/>
              <a:t>8</a:t>
            </a:fld>
            <a:endParaRPr lang="en-US"/>
          </a:p>
        </p:txBody>
      </p:sp>
    </p:spTree>
    <p:extLst>
      <p:ext uri="{BB962C8B-B14F-4D97-AF65-F5344CB8AC3E}">
        <p14:creationId xmlns:p14="http://schemas.microsoft.com/office/powerpoint/2010/main" val="1199596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Larger heights result in stronger trends --&gt; </a:t>
            </a:r>
          </a:p>
        </p:txBody>
      </p:sp>
      <p:sp>
        <p:nvSpPr>
          <p:cNvPr id="4" name="Slide Number Placeholder 3"/>
          <p:cNvSpPr>
            <a:spLocks noGrp="1"/>
          </p:cNvSpPr>
          <p:nvPr>
            <p:ph type="sldNum" sz="quarter" idx="5"/>
          </p:nvPr>
        </p:nvSpPr>
        <p:spPr/>
        <p:txBody>
          <a:bodyPr/>
          <a:lstStyle/>
          <a:p>
            <a:fld id="{42D266EA-65C4-DF49-A838-14025FA47C17}" type="slidenum">
              <a:rPr lang="en-US" smtClean="0"/>
              <a:t>9</a:t>
            </a:fld>
            <a:endParaRPr lang="en-US"/>
          </a:p>
        </p:txBody>
      </p:sp>
    </p:spTree>
    <p:extLst>
      <p:ext uri="{BB962C8B-B14F-4D97-AF65-F5344CB8AC3E}">
        <p14:creationId xmlns:p14="http://schemas.microsoft.com/office/powerpoint/2010/main" val="2928221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Thoughts: we are just computing an average by month, it does not reflect things like the area of the state</a:t>
            </a:r>
          </a:p>
        </p:txBody>
      </p:sp>
      <p:sp>
        <p:nvSpPr>
          <p:cNvPr id="4" name="Slide Number Placeholder 3"/>
          <p:cNvSpPr>
            <a:spLocks noGrp="1"/>
          </p:cNvSpPr>
          <p:nvPr>
            <p:ph type="sldNum" sz="quarter" idx="5"/>
          </p:nvPr>
        </p:nvSpPr>
        <p:spPr/>
        <p:txBody>
          <a:bodyPr/>
          <a:lstStyle/>
          <a:p>
            <a:fld id="{42D266EA-65C4-DF49-A838-14025FA47C17}" type="slidenum">
              <a:rPr lang="en-US" smtClean="0"/>
              <a:t>16</a:t>
            </a:fld>
            <a:endParaRPr lang="en-US"/>
          </a:p>
        </p:txBody>
      </p:sp>
    </p:spTree>
    <p:extLst>
      <p:ext uri="{BB962C8B-B14F-4D97-AF65-F5344CB8AC3E}">
        <p14:creationId xmlns:p14="http://schemas.microsoft.com/office/powerpoint/2010/main" val="4219445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076D782-5658-7E48-A1D9-5CA06238679A}"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4149747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76D782-5658-7E48-A1D9-5CA06238679A}"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1701692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76D782-5658-7E48-A1D9-5CA06238679A}"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1802419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76D782-5658-7E48-A1D9-5CA06238679A}"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4039645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76D782-5658-7E48-A1D9-5CA06238679A}" type="datetimeFigureOut">
              <a:rPr lang="en-US" smtClean="0"/>
              <a:t>11/25/24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2233671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76D782-5658-7E48-A1D9-5CA06238679A}" type="datetimeFigureOut">
              <a:rPr lang="en-US" smtClean="0"/>
              <a:t>11/25/24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3198887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76D782-5658-7E48-A1D9-5CA06238679A}" type="datetimeFigureOut">
              <a:rPr lang="en-US" smtClean="0"/>
              <a:t>11/25/24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2601340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76D782-5658-7E48-A1D9-5CA06238679A}" type="datetimeFigureOut">
              <a:rPr lang="en-US" smtClean="0"/>
              <a:t>11/25/24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1812156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76D782-5658-7E48-A1D9-5CA06238679A}" type="datetimeFigureOut">
              <a:rPr lang="en-US" smtClean="0"/>
              <a:t>11/25/24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2305453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76D782-5658-7E48-A1D9-5CA06238679A}" type="datetimeFigureOut">
              <a:rPr lang="en-US" smtClean="0"/>
              <a:t>11/25/24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74187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76D782-5658-7E48-A1D9-5CA06238679A}" type="datetimeFigureOut">
              <a:rPr lang="en-US" smtClean="0"/>
              <a:t>11/25/24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769EC3-B62D-724E-9533-B17FF6FB1635}" type="slidenum">
              <a:rPr lang="en-US" smtClean="0"/>
              <a:t>‹#›</a:t>
            </a:fld>
            <a:endParaRPr lang="en-US"/>
          </a:p>
        </p:txBody>
      </p:sp>
    </p:spTree>
    <p:extLst>
      <p:ext uri="{BB962C8B-B14F-4D97-AF65-F5344CB8AC3E}">
        <p14:creationId xmlns:p14="http://schemas.microsoft.com/office/powerpoint/2010/main" val="2325958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076D782-5658-7E48-A1D9-5CA06238679A}" type="datetimeFigureOut">
              <a:rPr lang="en-US" smtClean="0"/>
              <a:t>11/25/24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C769EC3-B62D-724E-9533-B17FF6FB1635}" type="slidenum">
              <a:rPr lang="en-US" smtClean="0"/>
              <a:t>‹#›</a:t>
            </a:fld>
            <a:endParaRPr lang="en-US"/>
          </a:p>
        </p:txBody>
      </p:sp>
    </p:spTree>
    <p:extLst>
      <p:ext uri="{BB962C8B-B14F-4D97-AF65-F5344CB8AC3E}">
        <p14:creationId xmlns:p14="http://schemas.microsoft.com/office/powerpoint/2010/main" val="293274750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2D2DF-7465-E6C8-D469-5BB40932B1AD}"/>
              </a:ext>
            </a:extLst>
          </p:cNvPr>
          <p:cNvSpPr>
            <a:spLocks noGrp="1"/>
          </p:cNvSpPr>
          <p:nvPr>
            <p:ph type="ctrTitle"/>
          </p:nvPr>
        </p:nvSpPr>
        <p:spPr/>
        <p:txBody>
          <a:bodyPr/>
          <a:lstStyle/>
          <a:p>
            <a:r>
              <a:rPr lang="en-US" dirty="0"/>
              <a:t>Trend Statistics</a:t>
            </a:r>
          </a:p>
        </p:txBody>
      </p:sp>
      <p:sp>
        <p:nvSpPr>
          <p:cNvPr id="3" name="Subtitle 2">
            <a:extLst>
              <a:ext uri="{FF2B5EF4-FFF2-40B4-BE49-F238E27FC236}">
                <a16:creationId xmlns:a16="http://schemas.microsoft.com/office/drawing/2014/main" id="{D21E99CE-B6B6-559C-D058-880E5EAA467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540141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a graph&#10;&#10;Description automatically generated with medium confidence">
            <a:extLst>
              <a:ext uri="{FF2B5EF4-FFF2-40B4-BE49-F238E27FC236}">
                <a16:creationId xmlns:a16="http://schemas.microsoft.com/office/drawing/2014/main" id="{7CB5577D-E3BC-3F24-0734-7AD9B4F3F0A4}"/>
              </a:ext>
            </a:extLst>
          </p:cNvPr>
          <p:cNvPicPr>
            <a:picLocks noChangeAspect="1"/>
          </p:cNvPicPr>
          <p:nvPr/>
        </p:nvPicPr>
        <p:blipFill>
          <a:blip r:embed="rId2"/>
          <a:stretch>
            <a:fillRect/>
          </a:stretch>
        </p:blipFill>
        <p:spPr>
          <a:xfrm>
            <a:off x="0" y="-1"/>
            <a:ext cx="12172460" cy="6615113"/>
          </a:xfrm>
          <a:prstGeom prst="rect">
            <a:avLst/>
          </a:prstGeom>
        </p:spPr>
      </p:pic>
    </p:spTree>
    <p:extLst>
      <p:ext uri="{BB962C8B-B14F-4D97-AF65-F5344CB8AC3E}">
        <p14:creationId xmlns:p14="http://schemas.microsoft.com/office/powerpoint/2010/main" val="3972450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colorful rectangular bars&#10;&#10;Description automatically generated with medium confidence">
            <a:extLst>
              <a:ext uri="{FF2B5EF4-FFF2-40B4-BE49-F238E27FC236}">
                <a16:creationId xmlns:a16="http://schemas.microsoft.com/office/drawing/2014/main" id="{D63D9A71-229C-DEF4-9F81-2962B40EF789}"/>
              </a:ext>
            </a:extLst>
          </p:cNvPr>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2083384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different colored bars&#10;&#10;Description automatically generated">
            <a:extLst>
              <a:ext uri="{FF2B5EF4-FFF2-40B4-BE49-F238E27FC236}">
                <a16:creationId xmlns:a16="http://schemas.microsoft.com/office/drawing/2014/main" id="{64E8523E-CA34-EB9B-E1A9-C50A29BEF8E5}"/>
              </a:ext>
            </a:extLst>
          </p:cNvPr>
          <p:cNvPicPr>
            <a:picLocks noChangeAspect="1"/>
          </p:cNvPicPr>
          <p:nvPr/>
        </p:nvPicPr>
        <p:blipFill>
          <a:blip r:embed="rId2"/>
          <a:stretch>
            <a:fillRect/>
          </a:stretch>
        </p:blipFill>
        <p:spPr>
          <a:xfrm>
            <a:off x="0" y="0"/>
            <a:ext cx="9308354" cy="6858000"/>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450F138-F991-2BEF-81B6-431CAFB3BD8B}"/>
                  </a:ext>
                </a:extLst>
              </p:cNvPr>
              <p:cNvSpPr txBox="1"/>
              <p:nvPr/>
            </p:nvSpPr>
            <p:spPr>
              <a:xfrm>
                <a:off x="8443913" y="804420"/>
                <a:ext cx="3748087" cy="3140860"/>
              </a:xfrm>
              <a:prstGeom prst="rect">
                <a:avLst/>
              </a:prstGeom>
              <a:noFill/>
            </p:spPr>
            <p:txBody>
              <a:bodyPr wrap="square" rtlCol="0">
                <a:spAutoFit/>
              </a:bodyPr>
              <a:lstStyle/>
              <a:p>
                <a:r>
                  <a:rPr lang="en-US" dirty="0"/>
                  <a:t>A quadratic regression of the form </a:t>
                </a:r>
                <a14:m>
                  <m:oMath xmlns:m="http://schemas.openxmlformats.org/officeDocument/2006/math">
                    <m:acc>
                      <m:accPr>
                        <m:chr m:val="̂"/>
                        <m:ctrlPr>
                          <a:rPr lang="en-US" sz="1600" i="1" dirty="0" smtClean="0">
                            <a:latin typeface="Cambria Math" panose="02040503050406030204" pitchFamily="18" charset="0"/>
                          </a:rPr>
                        </m:ctrlPr>
                      </m:accPr>
                      <m:e>
                        <m:r>
                          <a:rPr lang="en-US" sz="1600" b="0" i="1" dirty="0" smtClean="0">
                            <a:latin typeface="Cambria Math" panose="02040503050406030204" pitchFamily="18" charset="0"/>
                          </a:rPr>
                          <m:t>𝑇</m:t>
                        </m:r>
                        <m:r>
                          <a:rPr lang="en-US" sz="1600" b="0" i="1" dirty="0" smtClean="0">
                            <a:latin typeface="Cambria Math" panose="02040503050406030204" pitchFamily="18" charset="0"/>
                          </a:rPr>
                          <m:t>_</m:t>
                        </m:r>
                        <m:r>
                          <a:rPr lang="en-US" sz="1600" b="0" i="1" dirty="0" smtClean="0">
                            <a:latin typeface="Cambria Math" panose="02040503050406030204" pitchFamily="18" charset="0"/>
                          </a:rPr>
                          <m:t>𝑚𝑎𝑥</m:t>
                        </m:r>
                      </m:e>
                    </m:acc>
                    <m:r>
                      <a:rPr lang="en-US" sz="1600" b="0" i="1" dirty="0" smtClean="0">
                        <a:latin typeface="Cambria Math" panose="02040503050406030204" pitchFamily="18" charset="0"/>
                      </a:rPr>
                      <m:t>=</m:t>
                    </m:r>
                    <m:r>
                      <a:rPr lang="en-US" sz="1600" b="0" i="1" dirty="0" smtClean="0">
                        <a:latin typeface="Cambria Math" panose="02040503050406030204" pitchFamily="18" charset="0"/>
                      </a:rPr>
                      <m:t>𝑎</m:t>
                    </m:r>
                    <m:r>
                      <a:rPr lang="en-US" sz="1600" b="0" i="1" dirty="0" smtClean="0">
                        <a:latin typeface="Cambria Math" panose="02040503050406030204" pitchFamily="18" charset="0"/>
                      </a:rPr>
                      <m:t>∗</m:t>
                    </m:r>
                    <m:sSub>
                      <m:sSubPr>
                        <m:ctrlPr>
                          <a:rPr lang="en-US" sz="1600" b="0" i="1" dirty="0" smtClean="0">
                            <a:latin typeface="Cambria Math" panose="02040503050406030204" pitchFamily="18" charset="0"/>
                          </a:rPr>
                        </m:ctrlPr>
                      </m:sSubPr>
                      <m:e>
                        <m:r>
                          <a:rPr lang="en-US" sz="1600" b="0" i="1" dirty="0" smtClean="0">
                            <a:latin typeface="Cambria Math" panose="02040503050406030204" pitchFamily="18" charset="0"/>
                          </a:rPr>
                          <m:t>𝑇</m:t>
                        </m:r>
                      </m:e>
                      <m:sub>
                        <m:r>
                          <a:rPr lang="en-US" sz="1600" b="0" i="1" dirty="0" smtClean="0">
                            <a:latin typeface="Cambria Math" panose="02040503050406030204" pitchFamily="18" charset="0"/>
                          </a:rPr>
                          <m:t>𝑔𝑙𝑜𝑏𝑎𝑙</m:t>
                        </m:r>
                      </m:sub>
                    </m:sSub>
                    <m:r>
                      <a:rPr lang="en-US" sz="1600" b="0" i="1" dirty="0" smtClean="0">
                        <a:latin typeface="Cambria Math" panose="02040503050406030204" pitchFamily="18" charset="0"/>
                      </a:rPr>
                      <m:t>+</m:t>
                    </m:r>
                    <m:r>
                      <a:rPr lang="en-US" sz="1600" b="0" i="1" dirty="0" smtClean="0">
                        <a:latin typeface="Cambria Math" panose="02040503050406030204" pitchFamily="18" charset="0"/>
                      </a:rPr>
                      <m:t>𝑏</m:t>
                    </m:r>
                    <m:r>
                      <a:rPr lang="en-US" sz="1600" b="0" i="1" dirty="0" smtClean="0">
                        <a:latin typeface="Cambria Math" panose="02040503050406030204" pitchFamily="18" charset="0"/>
                      </a:rPr>
                      <m:t>∗</m:t>
                    </m:r>
                    <m:sSub>
                      <m:sSubPr>
                        <m:ctrlPr>
                          <a:rPr lang="en-US" sz="1600" b="0" i="1" dirty="0" smtClean="0">
                            <a:latin typeface="Cambria Math" panose="02040503050406030204" pitchFamily="18" charset="0"/>
                          </a:rPr>
                        </m:ctrlPr>
                      </m:sSubPr>
                      <m:e>
                        <m:r>
                          <a:rPr lang="en-US" sz="1600" b="0" i="1" dirty="0" smtClean="0">
                            <a:latin typeface="Cambria Math" panose="02040503050406030204" pitchFamily="18" charset="0"/>
                          </a:rPr>
                          <m:t>𝑇</m:t>
                        </m:r>
                      </m:e>
                      <m:sub>
                        <m:r>
                          <a:rPr lang="en-US" sz="1600" b="0" i="1" dirty="0" smtClean="0">
                            <a:latin typeface="Cambria Math" panose="02040503050406030204" pitchFamily="18" charset="0"/>
                          </a:rPr>
                          <m:t>𝑔𝑙𝑜𝑏𝑎𝑙</m:t>
                        </m:r>
                      </m:sub>
                    </m:sSub>
                    <m:r>
                      <a:rPr lang="en-US" sz="1600" b="0" i="1" dirty="0" smtClean="0">
                        <a:latin typeface="Cambria Math" panose="02040503050406030204" pitchFamily="18" charset="0"/>
                      </a:rPr>
                      <m:t>+</m:t>
                    </m:r>
                    <m:r>
                      <a:rPr lang="en-US" sz="1600" b="0" i="1" dirty="0" smtClean="0">
                        <a:latin typeface="Cambria Math" panose="02040503050406030204" pitchFamily="18" charset="0"/>
                      </a:rPr>
                      <m:t>𝑐</m:t>
                    </m:r>
                  </m:oMath>
                </a14:m>
                <a:r>
                  <a:rPr lang="en-US" dirty="0"/>
                  <a:t> was fitted. 576 regressions were performed – one for each state in CONUS, for each month. Comparison to the previous slide shows that October, the only month with an increase in the trend, is also the only month with positive </a:t>
                </a:r>
                <a:r>
                  <a:rPr lang="en-US" i="1" dirty="0"/>
                  <a:t>a</a:t>
                </a:r>
                <a:r>
                  <a:rPr lang="en-US" dirty="0"/>
                  <a:t>. Mar, Nov, and Dec, which had very little change, have very low </a:t>
                </a:r>
                <a:r>
                  <a:rPr lang="en-US" i="1" dirty="0"/>
                  <a:t>a</a:t>
                </a:r>
                <a:r>
                  <a:rPr lang="en-US" dirty="0"/>
                  <a:t> values. </a:t>
                </a:r>
              </a:p>
            </p:txBody>
          </p:sp>
        </mc:Choice>
        <mc:Fallback xmlns="">
          <p:sp>
            <p:nvSpPr>
              <p:cNvPr id="5" name="TextBox 4">
                <a:extLst>
                  <a:ext uri="{FF2B5EF4-FFF2-40B4-BE49-F238E27FC236}">
                    <a16:creationId xmlns:a16="http://schemas.microsoft.com/office/drawing/2014/main" id="{9450F138-F991-2BEF-81B6-431CAFB3BD8B}"/>
                  </a:ext>
                </a:extLst>
              </p:cNvPr>
              <p:cNvSpPr txBox="1">
                <a:spLocks noRot="1" noChangeAspect="1" noMove="1" noResize="1" noEditPoints="1" noAdjustHandles="1" noChangeArrowheads="1" noChangeShapeType="1" noTextEdit="1"/>
              </p:cNvSpPr>
              <p:nvPr/>
            </p:nvSpPr>
            <p:spPr>
              <a:xfrm>
                <a:off x="8443913" y="804420"/>
                <a:ext cx="3748087" cy="3140860"/>
              </a:xfrm>
              <a:prstGeom prst="rect">
                <a:avLst/>
              </a:prstGeom>
              <a:blipFill>
                <a:blip r:embed="rId3"/>
                <a:stretch>
                  <a:fillRect l="-1347" t="-806" r="-673" b="-2419"/>
                </a:stretch>
              </a:blipFill>
            </p:spPr>
            <p:txBody>
              <a:bodyPr/>
              <a:lstStyle/>
              <a:p>
                <a:r>
                  <a:rPr lang="en-US">
                    <a:noFill/>
                  </a:rPr>
                  <a:t> </a:t>
                </a:r>
              </a:p>
            </p:txBody>
          </p:sp>
        </mc:Fallback>
      </mc:AlternateContent>
    </p:spTree>
    <p:extLst>
      <p:ext uri="{BB962C8B-B14F-4D97-AF65-F5344CB8AC3E}">
        <p14:creationId xmlns:p14="http://schemas.microsoft.com/office/powerpoint/2010/main" val="3051007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with blue dots&#10;&#10;Description automatically generated">
            <a:extLst>
              <a:ext uri="{FF2B5EF4-FFF2-40B4-BE49-F238E27FC236}">
                <a16:creationId xmlns:a16="http://schemas.microsoft.com/office/drawing/2014/main" id="{45D7E01B-BA69-A200-9221-12ACC3D99B2A}"/>
              </a:ext>
            </a:extLst>
          </p:cNvPr>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186332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diagram of a computer code&#10;&#10;Description automatically generated with medium confidence">
            <a:extLst>
              <a:ext uri="{FF2B5EF4-FFF2-40B4-BE49-F238E27FC236}">
                <a16:creationId xmlns:a16="http://schemas.microsoft.com/office/drawing/2014/main" id="{571F1BAF-48C0-E428-85DC-3948CD2D2668}"/>
              </a:ext>
            </a:extLst>
          </p:cNvPr>
          <p:cNvPicPr>
            <a:picLocks noChangeAspect="1"/>
          </p:cNvPicPr>
          <p:nvPr/>
        </p:nvPicPr>
        <p:blipFill>
          <a:blip r:embed="rId2"/>
          <a:stretch>
            <a:fillRect/>
          </a:stretch>
        </p:blipFill>
        <p:spPr>
          <a:xfrm>
            <a:off x="0" y="1257300"/>
            <a:ext cx="12218833" cy="3429000"/>
          </a:xfrm>
          <a:prstGeom prst="rect">
            <a:avLst/>
          </a:prstGeom>
        </p:spPr>
      </p:pic>
      <p:sp>
        <p:nvSpPr>
          <p:cNvPr id="7" name="TextBox 6">
            <a:extLst>
              <a:ext uri="{FF2B5EF4-FFF2-40B4-BE49-F238E27FC236}">
                <a16:creationId xmlns:a16="http://schemas.microsoft.com/office/drawing/2014/main" id="{FCC18A59-4FBF-BFE5-5766-B1332FD55865}"/>
              </a:ext>
            </a:extLst>
          </p:cNvPr>
          <p:cNvSpPr txBox="1"/>
          <p:nvPr/>
        </p:nvSpPr>
        <p:spPr>
          <a:xfrm>
            <a:off x="0" y="500063"/>
            <a:ext cx="6123279" cy="369332"/>
          </a:xfrm>
          <a:prstGeom prst="rect">
            <a:avLst/>
          </a:prstGeom>
          <a:noFill/>
        </p:spPr>
        <p:txBody>
          <a:bodyPr wrap="none" rtlCol="0">
            <a:spAutoFit/>
          </a:bodyPr>
          <a:lstStyle/>
          <a:p>
            <a:r>
              <a:rPr lang="en-US" dirty="0"/>
              <a:t>CART Regression Tree for Associations with Leading Term (</a:t>
            </a:r>
            <a:r>
              <a:rPr lang="en-US" i="1" dirty="0"/>
              <a:t>a</a:t>
            </a:r>
            <a:r>
              <a:rPr lang="en-US" dirty="0"/>
              <a:t>)</a:t>
            </a:r>
          </a:p>
        </p:txBody>
      </p:sp>
    </p:spTree>
    <p:extLst>
      <p:ext uri="{BB962C8B-B14F-4D97-AF65-F5344CB8AC3E}">
        <p14:creationId xmlns:p14="http://schemas.microsoft.com/office/powerpoint/2010/main" val="18657390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different colored columns&#10;&#10;Description automatically generated">
            <a:extLst>
              <a:ext uri="{FF2B5EF4-FFF2-40B4-BE49-F238E27FC236}">
                <a16:creationId xmlns:a16="http://schemas.microsoft.com/office/drawing/2014/main" id="{105D0358-0DFF-7B0B-68E2-3C94A3F0B2A6}"/>
              </a:ext>
            </a:extLst>
          </p:cNvPr>
          <p:cNvPicPr>
            <a:picLocks noChangeAspect="1"/>
          </p:cNvPicPr>
          <p:nvPr/>
        </p:nvPicPr>
        <p:blipFill>
          <a:blip r:embed="rId2"/>
          <a:stretch>
            <a:fillRect/>
          </a:stretch>
        </p:blipFill>
        <p:spPr>
          <a:xfrm>
            <a:off x="0" y="803939"/>
            <a:ext cx="9672638" cy="5250122"/>
          </a:xfrm>
          <a:prstGeom prst="rect">
            <a:avLst/>
          </a:prstGeom>
        </p:spPr>
      </p:pic>
      <p:sp>
        <p:nvSpPr>
          <p:cNvPr id="5" name="TextBox 4">
            <a:extLst>
              <a:ext uri="{FF2B5EF4-FFF2-40B4-BE49-F238E27FC236}">
                <a16:creationId xmlns:a16="http://schemas.microsoft.com/office/drawing/2014/main" id="{3420601D-7236-C575-0A2F-97A16C71AF83}"/>
              </a:ext>
            </a:extLst>
          </p:cNvPr>
          <p:cNvSpPr txBox="1"/>
          <p:nvPr/>
        </p:nvSpPr>
        <p:spPr>
          <a:xfrm>
            <a:off x="8771860" y="2274838"/>
            <a:ext cx="3420140" cy="2800767"/>
          </a:xfrm>
          <a:prstGeom prst="rect">
            <a:avLst/>
          </a:prstGeom>
          <a:noFill/>
        </p:spPr>
        <p:txBody>
          <a:bodyPr wrap="square" rtlCol="0">
            <a:spAutoFit/>
          </a:bodyPr>
          <a:lstStyle/>
          <a:p>
            <a:r>
              <a:rPr lang="en-US" sz="1600" dirty="0"/>
              <a:t>Method of calculation: for each dataset, 70</a:t>
            </a:r>
            <a:r>
              <a:rPr lang="en-US" sz="1600" baseline="30000" dirty="0"/>
              <a:t>th</a:t>
            </a:r>
            <a:r>
              <a:rPr lang="en-US" sz="1600" dirty="0"/>
              <a:t> percentile slope values were computed across all state-month pairs (576). The graph displays the proportion of 70</a:t>
            </a:r>
            <a:r>
              <a:rPr lang="en-US" sz="1600" baseline="30000" dirty="0"/>
              <a:t>th</a:t>
            </a:r>
            <a:r>
              <a:rPr lang="en-US" sz="1600" dirty="0"/>
              <a:t> percentile slopes that lie in a given month. For example, in the ERA5 dataset, about 10% of &gt;70</a:t>
            </a:r>
            <a:r>
              <a:rPr lang="en-US" sz="1600" baseline="30000" dirty="0"/>
              <a:t>th</a:t>
            </a:r>
            <a:r>
              <a:rPr lang="en-US" sz="1600" dirty="0"/>
              <a:t> percentile slopes are contained in July.</a:t>
            </a:r>
          </a:p>
          <a:p>
            <a:endParaRPr lang="en-US" sz="1600" dirty="0"/>
          </a:p>
        </p:txBody>
      </p:sp>
    </p:spTree>
    <p:extLst>
      <p:ext uri="{BB962C8B-B14F-4D97-AF65-F5344CB8AC3E}">
        <p14:creationId xmlns:p14="http://schemas.microsoft.com/office/powerpoint/2010/main" val="13482164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a number of bars&#10;&#10;Description automatically generated with medium confidence">
            <a:extLst>
              <a:ext uri="{FF2B5EF4-FFF2-40B4-BE49-F238E27FC236}">
                <a16:creationId xmlns:a16="http://schemas.microsoft.com/office/drawing/2014/main" id="{D0F23637-FDFE-89D4-19B1-F5C02585C0C7}"/>
              </a:ext>
            </a:extLst>
          </p:cNvPr>
          <p:cNvPicPr>
            <a:picLocks noChangeAspect="1"/>
          </p:cNvPicPr>
          <p:nvPr/>
        </p:nvPicPr>
        <p:blipFill>
          <a:blip r:embed="rId3"/>
          <a:stretch>
            <a:fillRect/>
          </a:stretch>
        </p:blipFill>
        <p:spPr>
          <a:xfrm>
            <a:off x="0" y="864393"/>
            <a:ext cx="9449880" cy="5129213"/>
          </a:xfrm>
          <a:prstGeom prst="rect">
            <a:avLst/>
          </a:prstGeom>
        </p:spPr>
      </p:pic>
    </p:spTree>
    <p:extLst>
      <p:ext uri="{BB962C8B-B14F-4D97-AF65-F5344CB8AC3E}">
        <p14:creationId xmlns:p14="http://schemas.microsoft.com/office/powerpoint/2010/main" val="16146895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of the united states&#10;&#10;Description automatically generated">
            <a:extLst>
              <a:ext uri="{FF2B5EF4-FFF2-40B4-BE49-F238E27FC236}">
                <a16:creationId xmlns:a16="http://schemas.microsoft.com/office/drawing/2014/main" id="{9065DC08-12D9-A536-8421-637509724CA6}"/>
              </a:ext>
            </a:extLst>
          </p:cNvPr>
          <p:cNvPicPr>
            <a:picLocks noChangeAspect="1"/>
          </p:cNvPicPr>
          <p:nvPr/>
        </p:nvPicPr>
        <p:blipFill>
          <a:blip r:embed="rId2"/>
          <a:stretch>
            <a:fillRect/>
          </a:stretch>
        </p:blipFill>
        <p:spPr>
          <a:xfrm>
            <a:off x="0" y="0"/>
            <a:ext cx="10287000" cy="6858000"/>
          </a:xfrm>
          <a:prstGeom prst="rect">
            <a:avLst/>
          </a:prstGeom>
        </p:spPr>
      </p:pic>
    </p:spTree>
    <p:extLst>
      <p:ext uri="{BB962C8B-B14F-4D97-AF65-F5344CB8AC3E}">
        <p14:creationId xmlns:p14="http://schemas.microsoft.com/office/powerpoint/2010/main" val="6017476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of the united states&#10;&#10;Description automatically generated">
            <a:extLst>
              <a:ext uri="{FF2B5EF4-FFF2-40B4-BE49-F238E27FC236}">
                <a16:creationId xmlns:a16="http://schemas.microsoft.com/office/drawing/2014/main" id="{006764CF-C795-5AD2-0CB3-216E91C131B4}"/>
              </a:ext>
            </a:extLst>
          </p:cNvPr>
          <p:cNvPicPr>
            <a:picLocks noChangeAspect="1"/>
          </p:cNvPicPr>
          <p:nvPr/>
        </p:nvPicPr>
        <p:blipFill>
          <a:blip r:embed="rId2"/>
          <a:stretch>
            <a:fillRect/>
          </a:stretch>
        </p:blipFill>
        <p:spPr>
          <a:xfrm>
            <a:off x="0" y="0"/>
            <a:ext cx="10287000" cy="6858000"/>
          </a:xfrm>
          <a:prstGeom prst="rect">
            <a:avLst/>
          </a:prstGeom>
        </p:spPr>
      </p:pic>
    </p:spTree>
    <p:extLst>
      <p:ext uri="{BB962C8B-B14F-4D97-AF65-F5344CB8AC3E}">
        <p14:creationId xmlns:p14="http://schemas.microsoft.com/office/powerpoint/2010/main" val="22362311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of the united states&#10;&#10;Description automatically generated">
            <a:extLst>
              <a:ext uri="{FF2B5EF4-FFF2-40B4-BE49-F238E27FC236}">
                <a16:creationId xmlns:a16="http://schemas.microsoft.com/office/drawing/2014/main" id="{1C8B4934-0A17-5171-541C-C8E0529B7E1D}"/>
              </a:ext>
            </a:extLst>
          </p:cNvPr>
          <p:cNvPicPr>
            <a:picLocks noChangeAspect="1"/>
          </p:cNvPicPr>
          <p:nvPr/>
        </p:nvPicPr>
        <p:blipFill>
          <a:blip r:embed="rId2"/>
          <a:stretch>
            <a:fillRect/>
          </a:stretch>
        </p:blipFill>
        <p:spPr>
          <a:xfrm>
            <a:off x="0" y="0"/>
            <a:ext cx="10287000" cy="6858000"/>
          </a:xfrm>
          <a:prstGeom prst="rect">
            <a:avLst/>
          </a:prstGeom>
        </p:spPr>
      </p:pic>
    </p:spTree>
    <p:extLst>
      <p:ext uri="{BB962C8B-B14F-4D97-AF65-F5344CB8AC3E}">
        <p14:creationId xmlns:p14="http://schemas.microsoft.com/office/powerpoint/2010/main" val="2624546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66D94-7A6A-9366-F39B-D3A352EC9702}"/>
              </a:ext>
            </a:extLst>
          </p:cNvPr>
          <p:cNvSpPr>
            <a:spLocks noGrp="1"/>
          </p:cNvSpPr>
          <p:nvPr>
            <p:ph type="title"/>
          </p:nvPr>
        </p:nvSpPr>
        <p:spPr/>
        <p:txBody>
          <a:bodyPr/>
          <a:lstStyle/>
          <a:p>
            <a:r>
              <a:rPr lang="en-US" dirty="0"/>
              <a:t>Team</a:t>
            </a:r>
          </a:p>
        </p:txBody>
      </p:sp>
      <p:sp>
        <p:nvSpPr>
          <p:cNvPr id="4" name="TextBox 3">
            <a:extLst>
              <a:ext uri="{FF2B5EF4-FFF2-40B4-BE49-F238E27FC236}">
                <a16:creationId xmlns:a16="http://schemas.microsoft.com/office/drawing/2014/main" id="{A357F0B2-D287-02EA-BA19-4799ED25BB1F}"/>
              </a:ext>
            </a:extLst>
          </p:cNvPr>
          <p:cNvSpPr txBox="1"/>
          <p:nvPr/>
        </p:nvSpPr>
        <p:spPr>
          <a:xfrm>
            <a:off x="6096000" y="1227562"/>
            <a:ext cx="6096000" cy="923330"/>
          </a:xfrm>
          <a:prstGeom prst="rect">
            <a:avLst/>
          </a:prstGeom>
          <a:noFill/>
        </p:spPr>
        <p:txBody>
          <a:bodyPr wrap="square" rtlCol="0">
            <a:spAutoFit/>
          </a:bodyPr>
          <a:lstStyle/>
          <a:p>
            <a:r>
              <a:rPr lang="en-US" dirty="0"/>
              <a:t>C. Adam Schlosser (</a:t>
            </a:r>
            <a:r>
              <a:rPr lang="en-US" i="1" dirty="0"/>
              <a:t>Deputy Director, Center for Sustainability Science and Strategy</a:t>
            </a:r>
            <a:r>
              <a:rPr lang="en-US" dirty="0"/>
              <a:t>)</a:t>
            </a:r>
          </a:p>
          <a:p>
            <a:endParaRPr lang="en-US" dirty="0"/>
          </a:p>
        </p:txBody>
      </p:sp>
      <p:sp>
        <p:nvSpPr>
          <p:cNvPr id="5" name="TextBox 4">
            <a:extLst>
              <a:ext uri="{FF2B5EF4-FFF2-40B4-BE49-F238E27FC236}">
                <a16:creationId xmlns:a16="http://schemas.microsoft.com/office/drawing/2014/main" id="{1BCABDD4-C592-E29F-8A3D-EDC794D28752}"/>
              </a:ext>
            </a:extLst>
          </p:cNvPr>
          <p:cNvSpPr txBox="1"/>
          <p:nvPr/>
        </p:nvSpPr>
        <p:spPr>
          <a:xfrm>
            <a:off x="838200" y="4021976"/>
            <a:ext cx="5257800" cy="923330"/>
          </a:xfrm>
          <a:prstGeom prst="rect">
            <a:avLst/>
          </a:prstGeom>
          <a:noFill/>
        </p:spPr>
        <p:txBody>
          <a:bodyPr wrap="square" rtlCol="0">
            <a:spAutoFit/>
          </a:bodyPr>
          <a:lstStyle/>
          <a:p>
            <a:r>
              <a:rPr lang="en-US" dirty="0"/>
              <a:t>Xiang Gao (</a:t>
            </a:r>
            <a:r>
              <a:rPr lang="en-US" i="1" dirty="0"/>
              <a:t>Principal Research Scientist, Center for Sustainability Science and Strategy</a:t>
            </a:r>
            <a:r>
              <a:rPr lang="en-US" dirty="0"/>
              <a:t>)</a:t>
            </a:r>
          </a:p>
          <a:p>
            <a:endParaRPr lang="en-US" dirty="0"/>
          </a:p>
        </p:txBody>
      </p:sp>
      <p:sp>
        <p:nvSpPr>
          <p:cNvPr id="6" name="TextBox 5">
            <a:extLst>
              <a:ext uri="{FF2B5EF4-FFF2-40B4-BE49-F238E27FC236}">
                <a16:creationId xmlns:a16="http://schemas.microsoft.com/office/drawing/2014/main" id="{773634AF-CDB8-41C2-FE17-96F0BA524E7C}"/>
              </a:ext>
            </a:extLst>
          </p:cNvPr>
          <p:cNvSpPr txBox="1"/>
          <p:nvPr/>
        </p:nvSpPr>
        <p:spPr>
          <a:xfrm>
            <a:off x="6096000" y="4021976"/>
            <a:ext cx="6096000" cy="923330"/>
          </a:xfrm>
          <a:prstGeom prst="rect">
            <a:avLst/>
          </a:prstGeom>
          <a:noFill/>
        </p:spPr>
        <p:txBody>
          <a:bodyPr wrap="square" rtlCol="0">
            <a:spAutoFit/>
          </a:bodyPr>
          <a:lstStyle/>
          <a:p>
            <a:r>
              <a:rPr lang="en-US" dirty="0"/>
              <a:t>Kenneth Cox (</a:t>
            </a:r>
            <a:r>
              <a:rPr lang="en-US" i="1" dirty="0"/>
              <a:t>Research Associate, Center for Sustainability Science and Strategy</a:t>
            </a:r>
            <a:r>
              <a:rPr lang="en-US" dirty="0"/>
              <a:t>)</a:t>
            </a:r>
          </a:p>
          <a:p>
            <a:endParaRPr lang="en-US" dirty="0"/>
          </a:p>
        </p:txBody>
      </p:sp>
      <p:sp>
        <p:nvSpPr>
          <p:cNvPr id="7" name="TextBox 6">
            <a:extLst>
              <a:ext uri="{FF2B5EF4-FFF2-40B4-BE49-F238E27FC236}">
                <a16:creationId xmlns:a16="http://schemas.microsoft.com/office/drawing/2014/main" id="{4CE9A2B1-032E-D2B8-2D76-CFE007C58F62}"/>
              </a:ext>
            </a:extLst>
          </p:cNvPr>
          <p:cNvSpPr txBox="1"/>
          <p:nvPr/>
        </p:nvSpPr>
        <p:spPr>
          <a:xfrm>
            <a:off x="838201" y="1227562"/>
            <a:ext cx="5257800" cy="1200329"/>
          </a:xfrm>
          <a:prstGeom prst="rect">
            <a:avLst/>
          </a:prstGeom>
          <a:noFill/>
        </p:spPr>
        <p:txBody>
          <a:bodyPr wrap="square" rtlCol="0">
            <a:spAutoFit/>
          </a:bodyPr>
          <a:lstStyle/>
          <a:p>
            <a:r>
              <a:rPr lang="en-US" dirty="0"/>
              <a:t>Jennifer Morris (</a:t>
            </a:r>
            <a:r>
              <a:rPr lang="en-US" i="1" dirty="0"/>
              <a:t>Principal Research Scientist, Center for Sustainability Science and Strategy</a:t>
            </a:r>
            <a:r>
              <a:rPr lang="en-US" dirty="0"/>
              <a:t>)</a:t>
            </a:r>
          </a:p>
          <a:p>
            <a:pPr marL="0" indent="0">
              <a:buNone/>
            </a:pPr>
            <a:endParaRPr lang="en-US" dirty="0"/>
          </a:p>
          <a:p>
            <a:endParaRPr lang="en-US" dirty="0"/>
          </a:p>
        </p:txBody>
      </p:sp>
      <p:cxnSp>
        <p:nvCxnSpPr>
          <p:cNvPr id="9" name="Straight Connector 8">
            <a:extLst>
              <a:ext uri="{FF2B5EF4-FFF2-40B4-BE49-F238E27FC236}">
                <a16:creationId xmlns:a16="http://schemas.microsoft.com/office/drawing/2014/main" id="{186AB6E5-4F0E-9573-B9C1-A518C4D7C5F3}"/>
              </a:ext>
            </a:extLst>
          </p:cNvPr>
          <p:cNvCxnSpPr>
            <a:cxnSpLocks/>
          </p:cNvCxnSpPr>
          <p:nvPr/>
        </p:nvCxnSpPr>
        <p:spPr>
          <a:xfrm>
            <a:off x="6096000" y="1016020"/>
            <a:ext cx="0" cy="5654565"/>
          </a:xfrm>
          <a:prstGeom prst="line">
            <a:avLst/>
          </a:prstGeom>
        </p:spPr>
        <p:style>
          <a:lnRef idx="2">
            <a:schemeClr val="accent1"/>
          </a:lnRef>
          <a:fillRef idx="0">
            <a:schemeClr val="accent1"/>
          </a:fillRef>
          <a:effectRef idx="1">
            <a:schemeClr val="accent1"/>
          </a:effectRef>
          <a:fontRef idx="minor">
            <a:schemeClr val="tx1"/>
          </a:fontRef>
        </p:style>
      </p:cxnSp>
      <p:pic>
        <p:nvPicPr>
          <p:cNvPr id="1026" name="Picture 2">
            <a:extLst>
              <a:ext uri="{FF2B5EF4-FFF2-40B4-BE49-F238E27FC236}">
                <a16:creationId xmlns:a16="http://schemas.microsoft.com/office/drawing/2014/main" id="{85B99DD6-B7DC-7078-F1E6-12023DEDC6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8830" y="4640712"/>
            <a:ext cx="1927952" cy="220854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AB542D5-E26B-0A46-1683-69B8112306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8859" y="1844185"/>
            <a:ext cx="1927923" cy="220851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AA4F8D69-9CB4-FB00-2246-BCDF5D9CFB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80025" y="4607846"/>
            <a:ext cx="1927950" cy="220854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F5F9AC20-7C31-2862-8EE3-7D526A253F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44037" y="1827726"/>
            <a:ext cx="1999925" cy="22085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1721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of the united states&#10;&#10;Description automatically generated">
            <a:extLst>
              <a:ext uri="{FF2B5EF4-FFF2-40B4-BE49-F238E27FC236}">
                <a16:creationId xmlns:a16="http://schemas.microsoft.com/office/drawing/2014/main" id="{28038C24-57CB-8F4E-092D-EC091F90B24F}"/>
              </a:ext>
            </a:extLst>
          </p:cNvPr>
          <p:cNvPicPr>
            <a:picLocks noChangeAspect="1"/>
          </p:cNvPicPr>
          <p:nvPr/>
        </p:nvPicPr>
        <p:blipFill>
          <a:blip r:embed="rId2"/>
          <a:stretch>
            <a:fillRect/>
          </a:stretch>
        </p:blipFill>
        <p:spPr>
          <a:xfrm>
            <a:off x="0" y="0"/>
            <a:ext cx="10287000" cy="6858000"/>
          </a:xfrm>
          <a:prstGeom prst="rect">
            <a:avLst/>
          </a:prstGeom>
        </p:spPr>
      </p:pic>
    </p:spTree>
    <p:extLst>
      <p:ext uri="{BB962C8B-B14F-4D97-AF65-F5344CB8AC3E}">
        <p14:creationId xmlns:p14="http://schemas.microsoft.com/office/powerpoint/2010/main" val="5824163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p of the united states&#10;&#10;Description automatically generated">
            <a:extLst>
              <a:ext uri="{FF2B5EF4-FFF2-40B4-BE49-F238E27FC236}">
                <a16:creationId xmlns:a16="http://schemas.microsoft.com/office/drawing/2014/main" id="{3C1804D1-785E-76F8-F948-7A4CA047E8DA}"/>
              </a:ext>
            </a:extLst>
          </p:cNvPr>
          <p:cNvPicPr>
            <a:picLocks noChangeAspect="1"/>
          </p:cNvPicPr>
          <p:nvPr/>
        </p:nvPicPr>
        <p:blipFill>
          <a:blip r:embed="rId2"/>
          <a:stretch>
            <a:fillRect/>
          </a:stretch>
        </p:blipFill>
        <p:spPr>
          <a:xfrm>
            <a:off x="0" y="0"/>
            <a:ext cx="10287000" cy="6858000"/>
          </a:xfrm>
          <a:prstGeom prst="rect">
            <a:avLst/>
          </a:prstGeom>
        </p:spPr>
      </p:pic>
    </p:spTree>
    <p:extLst>
      <p:ext uri="{BB962C8B-B14F-4D97-AF65-F5344CB8AC3E}">
        <p14:creationId xmlns:p14="http://schemas.microsoft.com/office/powerpoint/2010/main" val="3469678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4ACAF-6201-64FC-12E1-ED1F95881F8A}"/>
              </a:ext>
            </a:extLst>
          </p:cNvPr>
          <p:cNvSpPr>
            <a:spLocks noGrp="1"/>
          </p:cNvSpPr>
          <p:nvPr>
            <p:ph type="title"/>
          </p:nvPr>
        </p:nvSpPr>
        <p:spPr>
          <a:xfrm>
            <a:off x="638881" y="457200"/>
            <a:ext cx="10909640" cy="1368614"/>
          </a:xfrm>
        </p:spPr>
        <p:txBody>
          <a:bodyPr vert="horz" lIns="91440" tIns="45720" rIns="91440" bIns="45720" rtlCol="0" anchor="ctr">
            <a:noAutofit/>
          </a:bodyPr>
          <a:lstStyle/>
          <a:p>
            <a:pPr algn="ctr"/>
            <a:r>
              <a:rPr lang="en-US" sz="5400" dirty="0"/>
              <a:t>MA Projections – Accelerated Actions</a:t>
            </a:r>
          </a:p>
        </p:txBody>
      </p:sp>
      <p:pic>
        <p:nvPicPr>
          <p:cNvPr id="5" name="Content Placeholder 4" descr="A graph of different temperature&#10;&#10;Description automatically generated with medium confidence">
            <a:extLst>
              <a:ext uri="{FF2B5EF4-FFF2-40B4-BE49-F238E27FC236}">
                <a16:creationId xmlns:a16="http://schemas.microsoft.com/office/drawing/2014/main" id="{55297C75-A25A-B89D-9FE2-01A111F712BA}"/>
              </a:ext>
            </a:extLst>
          </p:cNvPr>
          <p:cNvPicPr>
            <a:picLocks noGrp="1" noChangeAspect="1"/>
          </p:cNvPicPr>
          <p:nvPr>
            <p:ph idx="1"/>
          </p:nvPr>
        </p:nvPicPr>
        <p:blipFill>
          <a:blip r:embed="rId3"/>
          <a:stretch>
            <a:fillRect/>
          </a:stretch>
        </p:blipFill>
        <p:spPr>
          <a:xfrm>
            <a:off x="6093701" y="2057948"/>
            <a:ext cx="5778500" cy="4127500"/>
          </a:xfrm>
          <a:prstGeom prst="rect">
            <a:avLst/>
          </a:prstGeom>
        </p:spPr>
      </p:pic>
      <p:pic>
        <p:nvPicPr>
          <p:cNvPr id="7" name="Picture 6" descr="A graph of different colored dots&#10;&#10;Description automatically generated with medium confidence">
            <a:extLst>
              <a:ext uri="{FF2B5EF4-FFF2-40B4-BE49-F238E27FC236}">
                <a16:creationId xmlns:a16="http://schemas.microsoft.com/office/drawing/2014/main" id="{C9E84F2F-98C8-CDB0-57FB-9026F482F8A6}"/>
              </a:ext>
            </a:extLst>
          </p:cNvPr>
          <p:cNvPicPr>
            <a:picLocks noChangeAspect="1"/>
          </p:cNvPicPr>
          <p:nvPr/>
        </p:nvPicPr>
        <p:blipFill>
          <a:blip r:embed="rId4"/>
          <a:stretch>
            <a:fillRect/>
          </a:stretch>
        </p:blipFill>
        <p:spPr>
          <a:xfrm>
            <a:off x="0" y="2057948"/>
            <a:ext cx="6073921" cy="4342852"/>
          </a:xfrm>
          <a:prstGeom prst="rect">
            <a:avLst/>
          </a:prstGeom>
        </p:spPr>
      </p:pic>
    </p:spTree>
    <p:extLst>
      <p:ext uri="{BB962C8B-B14F-4D97-AF65-F5344CB8AC3E}">
        <p14:creationId xmlns:p14="http://schemas.microsoft.com/office/powerpoint/2010/main" val="5945426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59BA841-B83E-D2B8-ED81-7D4A938C4A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356CA2-AE73-51A6-FC10-5B05728FA3A2}"/>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100"/>
              <a:t>MA Projections – Current Trends</a:t>
            </a:r>
          </a:p>
        </p:txBody>
      </p:sp>
      <p:pic>
        <p:nvPicPr>
          <p:cNvPr id="10" name="Picture 9" descr="A graph of different colored dots&#10;&#10;Description automatically generated with medium confidence">
            <a:extLst>
              <a:ext uri="{FF2B5EF4-FFF2-40B4-BE49-F238E27FC236}">
                <a16:creationId xmlns:a16="http://schemas.microsoft.com/office/drawing/2014/main" id="{67D3EDCB-9C5F-C91C-86F5-AA8E14D616C1}"/>
              </a:ext>
            </a:extLst>
          </p:cNvPr>
          <p:cNvPicPr>
            <a:picLocks noChangeAspect="1"/>
          </p:cNvPicPr>
          <p:nvPr/>
        </p:nvPicPr>
        <p:blipFill>
          <a:blip r:embed="rId3"/>
          <a:stretch>
            <a:fillRect/>
          </a:stretch>
        </p:blipFill>
        <p:spPr>
          <a:xfrm>
            <a:off x="0" y="1974729"/>
            <a:ext cx="5855834" cy="4186920"/>
          </a:xfrm>
          <a:prstGeom prst="rect">
            <a:avLst/>
          </a:prstGeom>
        </p:spPr>
      </p:pic>
      <p:pic>
        <p:nvPicPr>
          <p:cNvPr id="8" name="Picture 7" descr="A graph of the average temperature&#10;&#10;Description automatically generated with medium confidence">
            <a:extLst>
              <a:ext uri="{FF2B5EF4-FFF2-40B4-BE49-F238E27FC236}">
                <a16:creationId xmlns:a16="http://schemas.microsoft.com/office/drawing/2014/main" id="{3AF813BA-A22C-B3E8-5962-A05E07D2D4D5}"/>
              </a:ext>
            </a:extLst>
          </p:cNvPr>
          <p:cNvPicPr>
            <a:picLocks noChangeAspect="1"/>
          </p:cNvPicPr>
          <p:nvPr/>
        </p:nvPicPr>
        <p:blipFill>
          <a:blip r:embed="rId4"/>
          <a:stretch>
            <a:fillRect/>
          </a:stretch>
        </p:blipFill>
        <p:spPr>
          <a:xfrm>
            <a:off x="5855834" y="1974729"/>
            <a:ext cx="5855834" cy="4186920"/>
          </a:xfrm>
          <a:prstGeom prst="rect">
            <a:avLst/>
          </a:prstGeom>
        </p:spPr>
      </p:pic>
    </p:spTree>
    <p:extLst>
      <p:ext uri="{BB962C8B-B14F-4D97-AF65-F5344CB8AC3E}">
        <p14:creationId xmlns:p14="http://schemas.microsoft.com/office/powerpoint/2010/main" val="3908643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1CCAB77-8B30-9F84-D205-2A0B587823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FFD231-DE17-C2A1-6308-C2ED776CDD2A}"/>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6100" dirty="0"/>
              <a:t>MA Projections – Comparison</a:t>
            </a:r>
          </a:p>
        </p:txBody>
      </p:sp>
      <p:pic>
        <p:nvPicPr>
          <p:cNvPr id="5" name="Picture 4" descr="A graph of different colored dots&#10;&#10;Description automatically generated with medium confidence">
            <a:extLst>
              <a:ext uri="{FF2B5EF4-FFF2-40B4-BE49-F238E27FC236}">
                <a16:creationId xmlns:a16="http://schemas.microsoft.com/office/drawing/2014/main" id="{B77BF113-78E9-D225-3F77-80573E59E57C}"/>
              </a:ext>
            </a:extLst>
          </p:cNvPr>
          <p:cNvPicPr>
            <a:picLocks noChangeAspect="1"/>
          </p:cNvPicPr>
          <p:nvPr/>
        </p:nvPicPr>
        <p:blipFill>
          <a:blip r:embed="rId3"/>
          <a:stretch>
            <a:fillRect/>
          </a:stretch>
        </p:blipFill>
        <p:spPr>
          <a:xfrm>
            <a:off x="-1" y="1893840"/>
            <a:ext cx="6481087" cy="4629348"/>
          </a:xfrm>
          <a:prstGeom prst="rect">
            <a:avLst/>
          </a:prstGeom>
        </p:spPr>
      </p:pic>
      <p:pic>
        <p:nvPicPr>
          <p:cNvPr id="7" name="Picture 6" descr="A graph of different trends&#10;&#10;Description automatically generated">
            <a:extLst>
              <a:ext uri="{FF2B5EF4-FFF2-40B4-BE49-F238E27FC236}">
                <a16:creationId xmlns:a16="http://schemas.microsoft.com/office/drawing/2014/main" id="{AB83E484-F5D0-FB96-09F4-BB10753BE5AA}"/>
              </a:ext>
            </a:extLst>
          </p:cNvPr>
          <p:cNvPicPr>
            <a:picLocks noChangeAspect="1"/>
          </p:cNvPicPr>
          <p:nvPr/>
        </p:nvPicPr>
        <p:blipFill>
          <a:blip r:embed="rId4"/>
          <a:stretch>
            <a:fillRect/>
          </a:stretch>
        </p:blipFill>
        <p:spPr>
          <a:xfrm>
            <a:off x="6410452" y="1936997"/>
            <a:ext cx="5778500" cy="4127500"/>
          </a:xfrm>
          <a:prstGeom prst="rect">
            <a:avLst/>
          </a:prstGeom>
        </p:spPr>
      </p:pic>
    </p:spTree>
    <p:extLst>
      <p:ext uri="{BB962C8B-B14F-4D97-AF65-F5344CB8AC3E}">
        <p14:creationId xmlns:p14="http://schemas.microsoft.com/office/powerpoint/2010/main" val="3098806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3055229-4EFD-3600-D76E-5F7C8E8AFB83}"/>
              </a:ext>
            </a:extLst>
          </p:cNvPr>
          <p:cNvSpPr txBox="1"/>
          <p:nvPr/>
        </p:nvSpPr>
        <p:spPr>
          <a:xfrm>
            <a:off x="0" y="6432916"/>
            <a:ext cx="11279563" cy="369332"/>
          </a:xfrm>
          <a:prstGeom prst="rect">
            <a:avLst/>
          </a:prstGeom>
          <a:noFill/>
        </p:spPr>
        <p:txBody>
          <a:bodyPr wrap="none" rtlCol="0">
            <a:spAutoFit/>
          </a:bodyPr>
          <a:lstStyle/>
          <a:p>
            <a:r>
              <a:rPr lang="en-US" dirty="0"/>
              <a:t>“significant trend” refers to the presence of &gt;70</a:t>
            </a:r>
            <a:r>
              <a:rPr lang="en-US" baseline="30000" dirty="0"/>
              <a:t>th</a:t>
            </a:r>
            <a:r>
              <a:rPr lang="en-US" dirty="0"/>
              <a:t> percentile slope across </a:t>
            </a:r>
            <a:r>
              <a:rPr lang="en-US" u="sng" dirty="0"/>
              <a:t>all</a:t>
            </a:r>
            <a:r>
              <a:rPr lang="en-US" dirty="0"/>
              <a:t> regions AND significance at </a:t>
            </a:r>
            <a:r>
              <a:rPr lang="el-GR" dirty="0"/>
              <a:t>α</a:t>
            </a:r>
            <a:r>
              <a:rPr lang="en-US" dirty="0"/>
              <a:t> = 0.05</a:t>
            </a:r>
          </a:p>
        </p:txBody>
      </p:sp>
      <p:pic>
        <p:nvPicPr>
          <p:cNvPr id="3" name="Picture 2" descr="A graph with different colored squares&#10;&#10;Description automatically generated">
            <a:extLst>
              <a:ext uri="{FF2B5EF4-FFF2-40B4-BE49-F238E27FC236}">
                <a16:creationId xmlns:a16="http://schemas.microsoft.com/office/drawing/2014/main" id="{AF5A16AD-B9C2-E517-AC9F-61F3018DFDDA}"/>
              </a:ext>
            </a:extLst>
          </p:cNvPr>
          <p:cNvPicPr>
            <a:picLocks noChangeAspect="1"/>
          </p:cNvPicPr>
          <p:nvPr/>
        </p:nvPicPr>
        <p:blipFill>
          <a:blip r:embed="rId2"/>
          <a:stretch>
            <a:fillRect/>
          </a:stretch>
        </p:blipFill>
        <p:spPr>
          <a:xfrm>
            <a:off x="352096" y="0"/>
            <a:ext cx="11487807" cy="6235360"/>
          </a:xfrm>
          <a:prstGeom prst="rect">
            <a:avLst/>
          </a:prstGeom>
        </p:spPr>
      </p:pic>
    </p:spTree>
    <p:extLst>
      <p:ext uri="{BB962C8B-B14F-4D97-AF65-F5344CB8AC3E}">
        <p14:creationId xmlns:p14="http://schemas.microsoft.com/office/powerpoint/2010/main" val="2658555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the united states&#10;&#10;Description automatically generated">
            <a:extLst>
              <a:ext uri="{FF2B5EF4-FFF2-40B4-BE49-F238E27FC236}">
                <a16:creationId xmlns:a16="http://schemas.microsoft.com/office/drawing/2014/main" id="{2172C279-E13E-FE81-6E9D-C97242BFE86C}"/>
              </a:ext>
            </a:extLst>
          </p:cNvPr>
          <p:cNvPicPr>
            <a:picLocks noChangeAspect="1"/>
          </p:cNvPicPr>
          <p:nvPr/>
        </p:nvPicPr>
        <p:blipFill>
          <a:blip r:embed="rId2"/>
          <a:stretch>
            <a:fillRect/>
          </a:stretch>
        </p:blipFill>
        <p:spPr>
          <a:xfrm>
            <a:off x="947224" y="0"/>
            <a:ext cx="10297551" cy="6865034"/>
          </a:xfrm>
          <a:prstGeom prst="rect">
            <a:avLst/>
          </a:prstGeom>
        </p:spPr>
      </p:pic>
    </p:spTree>
    <p:extLst>
      <p:ext uri="{BB962C8B-B14F-4D97-AF65-F5344CB8AC3E}">
        <p14:creationId xmlns:p14="http://schemas.microsoft.com/office/powerpoint/2010/main" val="42046344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the united states&#10;&#10;Description automatically generated">
            <a:extLst>
              <a:ext uri="{FF2B5EF4-FFF2-40B4-BE49-F238E27FC236}">
                <a16:creationId xmlns:a16="http://schemas.microsoft.com/office/drawing/2014/main" id="{7AC98AE1-178C-92C5-7541-46E5CEB11CDE}"/>
              </a:ext>
            </a:extLst>
          </p:cNvPr>
          <p:cNvPicPr>
            <a:picLocks noChangeAspect="1"/>
          </p:cNvPicPr>
          <p:nvPr/>
        </p:nvPicPr>
        <p:blipFill>
          <a:blip r:embed="rId3"/>
          <a:stretch>
            <a:fillRect/>
          </a:stretch>
        </p:blipFill>
        <p:spPr>
          <a:xfrm>
            <a:off x="952500" y="0"/>
            <a:ext cx="10287000" cy="6858000"/>
          </a:xfrm>
          <a:prstGeom prst="rect">
            <a:avLst/>
          </a:prstGeom>
        </p:spPr>
      </p:pic>
      <p:sp>
        <p:nvSpPr>
          <p:cNvPr id="2" name="TextBox 1">
            <a:extLst>
              <a:ext uri="{FF2B5EF4-FFF2-40B4-BE49-F238E27FC236}">
                <a16:creationId xmlns:a16="http://schemas.microsoft.com/office/drawing/2014/main" id="{8350C060-FDE0-4964-3641-85BED0E9D153}"/>
              </a:ext>
            </a:extLst>
          </p:cNvPr>
          <p:cNvSpPr txBox="1"/>
          <p:nvPr/>
        </p:nvSpPr>
        <p:spPr>
          <a:xfrm>
            <a:off x="1345324" y="6390290"/>
            <a:ext cx="8514831" cy="369332"/>
          </a:xfrm>
          <a:prstGeom prst="rect">
            <a:avLst/>
          </a:prstGeom>
          <a:noFill/>
        </p:spPr>
        <p:txBody>
          <a:bodyPr wrap="none" rtlCol="0">
            <a:spAutoFit/>
          </a:bodyPr>
          <a:lstStyle/>
          <a:p>
            <a:r>
              <a:rPr lang="en-US" dirty="0"/>
              <a:t>significance assessed with Wald test on slope, </a:t>
            </a:r>
            <a:r>
              <a:rPr lang="el-GR" dirty="0"/>
              <a:t>α</a:t>
            </a:r>
            <a:r>
              <a:rPr lang="en-US" dirty="0"/>
              <a:t> = 0.05, ONLY significance assessed</a:t>
            </a:r>
          </a:p>
        </p:txBody>
      </p:sp>
    </p:spTree>
    <p:extLst>
      <p:ext uri="{BB962C8B-B14F-4D97-AF65-F5344CB8AC3E}">
        <p14:creationId xmlns:p14="http://schemas.microsoft.com/office/powerpoint/2010/main" val="1119531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3BC1A-01F6-548E-245E-4DD25746FC22}"/>
              </a:ext>
            </a:extLst>
          </p:cNvPr>
          <p:cNvSpPr>
            <a:spLocks noGrp="1"/>
          </p:cNvSpPr>
          <p:nvPr>
            <p:ph type="title"/>
          </p:nvPr>
        </p:nvSpPr>
        <p:spPr>
          <a:xfrm>
            <a:off x="517889" y="241204"/>
            <a:ext cx="3876086" cy="1556907"/>
          </a:xfrm>
        </p:spPr>
        <p:txBody>
          <a:bodyPr vert="horz" lIns="91440" tIns="45720" rIns="91440" bIns="45720" rtlCol="0" anchor="ctr">
            <a:normAutofit/>
          </a:bodyPr>
          <a:lstStyle/>
          <a:p>
            <a:r>
              <a:rPr lang="en-US" sz="3200" kern="1200" dirty="0">
                <a:solidFill>
                  <a:schemeClr val="tx1"/>
                </a:solidFill>
                <a:latin typeface="+mj-lt"/>
                <a:ea typeface="+mj-ea"/>
                <a:cs typeface="+mj-cs"/>
              </a:rPr>
              <a:t>Decision Tree for &gt;70</a:t>
            </a:r>
            <a:r>
              <a:rPr lang="en-US" sz="3200" kern="1200" baseline="30000" dirty="0">
                <a:solidFill>
                  <a:schemeClr val="tx1"/>
                </a:solidFill>
                <a:latin typeface="+mj-lt"/>
                <a:ea typeface="+mj-ea"/>
                <a:cs typeface="+mj-cs"/>
              </a:rPr>
              <a:t>th</a:t>
            </a:r>
            <a:r>
              <a:rPr lang="en-US" sz="3200" kern="1200" dirty="0">
                <a:solidFill>
                  <a:schemeClr val="tx1"/>
                </a:solidFill>
                <a:latin typeface="+mj-lt"/>
                <a:ea typeface="+mj-ea"/>
                <a:cs typeface="+mj-cs"/>
              </a:rPr>
              <a:t> Percentile Max Daily Temperature</a:t>
            </a:r>
          </a:p>
        </p:txBody>
      </p:sp>
      <p:sp>
        <p:nvSpPr>
          <p:cNvPr id="6" name="TextBox 5">
            <a:extLst>
              <a:ext uri="{FF2B5EF4-FFF2-40B4-BE49-F238E27FC236}">
                <a16:creationId xmlns:a16="http://schemas.microsoft.com/office/drawing/2014/main" id="{5C2DBB6E-389F-ACA3-DEBE-102CB7D76526}"/>
              </a:ext>
            </a:extLst>
          </p:cNvPr>
          <p:cNvSpPr txBox="1"/>
          <p:nvPr/>
        </p:nvSpPr>
        <p:spPr>
          <a:xfrm>
            <a:off x="5162719" y="241204"/>
            <a:ext cx="6586915" cy="1556907"/>
          </a:xfrm>
          <a:prstGeom prst="rect">
            <a:avLst/>
          </a:prstGeom>
        </p:spPr>
        <p:txBody>
          <a:bodyPr vert="horz" lIns="91440" tIns="45720" rIns="91440" bIns="45720" rtlCol="0" anchor="ctr">
            <a:normAutofit/>
          </a:bodyPr>
          <a:lstStyle/>
          <a:p>
            <a:pPr>
              <a:lnSpc>
                <a:spcPct val="90000"/>
              </a:lnSpc>
              <a:spcAft>
                <a:spcPts val="600"/>
              </a:spcAft>
            </a:pPr>
            <a:r>
              <a:rPr lang="en-US" dirty="0"/>
              <a:t>Feature importances from random forest:</a:t>
            </a:r>
          </a:p>
          <a:p>
            <a:pPr>
              <a:lnSpc>
                <a:spcPct val="90000"/>
              </a:lnSpc>
              <a:spcAft>
                <a:spcPts val="600"/>
              </a:spcAft>
            </a:pPr>
            <a:r>
              <a:rPr lang="en-US" dirty="0"/>
              <a:t>	1. Baseline temp: 0.17</a:t>
            </a:r>
          </a:p>
          <a:p>
            <a:pPr>
              <a:lnSpc>
                <a:spcPct val="90000"/>
              </a:lnSpc>
              <a:spcAft>
                <a:spcPts val="600"/>
              </a:spcAft>
            </a:pPr>
            <a:r>
              <a:rPr lang="en-US" dirty="0"/>
              <a:t>	2. Avg height at 500 </a:t>
            </a:r>
            <a:r>
              <a:rPr lang="en-US" dirty="0" err="1"/>
              <a:t>hPa</a:t>
            </a:r>
            <a:r>
              <a:rPr lang="en-US" dirty="0"/>
              <a:t>: 0.15</a:t>
            </a:r>
          </a:p>
          <a:p>
            <a:pPr>
              <a:lnSpc>
                <a:spcPct val="90000"/>
              </a:lnSpc>
              <a:spcAft>
                <a:spcPts val="600"/>
              </a:spcAft>
            </a:pPr>
            <a:r>
              <a:rPr lang="en-US" dirty="0"/>
              <a:t>	3. Avg specific humidity: 0.15</a:t>
            </a:r>
          </a:p>
        </p:txBody>
      </p:sp>
      <p:pic>
        <p:nvPicPr>
          <p:cNvPr id="4" name="Picture 3" descr="A diagram of a number of samples&#10;&#10;Description automatically generated with medium confidence">
            <a:extLst>
              <a:ext uri="{FF2B5EF4-FFF2-40B4-BE49-F238E27FC236}">
                <a16:creationId xmlns:a16="http://schemas.microsoft.com/office/drawing/2014/main" id="{96DE9F57-C16D-02C3-4237-7DA42300A986}"/>
              </a:ext>
            </a:extLst>
          </p:cNvPr>
          <p:cNvPicPr>
            <a:picLocks noChangeAspect="1"/>
          </p:cNvPicPr>
          <p:nvPr/>
        </p:nvPicPr>
        <p:blipFill>
          <a:blip r:embed="rId3"/>
          <a:stretch>
            <a:fillRect/>
          </a:stretch>
        </p:blipFill>
        <p:spPr>
          <a:xfrm>
            <a:off x="221183" y="2412474"/>
            <a:ext cx="11749634" cy="4035637"/>
          </a:xfrm>
          <a:prstGeom prst="rect">
            <a:avLst/>
          </a:prstGeom>
        </p:spPr>
      </p:pic>
    </p:spTree>
    <p:extLst>
      <p:ext uri="{BB962C8B-B14F-4D97-AF65-F5344CB8AC3E}">
        <p14:creationId xmlns:p14="http://schemas.microsoft.com/office/powerpoint/2010/main" val="394242140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39217</TotalTime>
  <Words>337</Words>
  <Application>Microsoft Macintosh PowerPoint</Application>
  <PresentationFormat>Widescreen</PresentationFormat>
  <Paragraphs>27</Paragraphs>
  <Slides>21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Aptos Display</vt:lpstr>
      <vt:lpstr>Arial</vt:lpstr>
      <vt:lpstr>Cambria Math</vt:lpstr>
      <vt:lpstr>Office Theme</vt:lpstr>
      <vt:lpstr>Trend Statistics</vt:lpstr>
      <vt:lpstr>Team</vt:lpstr>
      <vt:lpstr>MA Projections – Accelerated Actions</vt:lpstr>
      <vt:lpstr>MA Projections – Current Trends</vt:lpstr>
      <vt:lpstr>MA Projections – Comparison</vt:lpstr>
      <vt:lpstr>PowerPoint Presentation</vt:lpstr>
      <vt:lpstr>PowerPoint Presentation</vt:lpstr>
      <vt:lpstr>PowerPoint Presentation</vt:lpstr>
      <vt:lpstr>Decision Tree for &gt;70th Percentile Max Daily Temperature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Kenneth Cox</dc:creator>
  <cp:lastModifiedBy>Kenneth Cox</cp:lastModifiedBy>
  <cp:revision>7</cp:revision>
  <dcterms:created xsi:type="dcterms:W3CDTF">2024-10-07T16:57:35Z</dcterms:created>
  <dcterms:modified xsi:type="dcterms:W3CDTF">2024-12-10T15:55:15Z</dcterms:modified>
</cp:coreProperties>
</file>

<file path=docProps/thumbnail.jpeg>
</file>